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29"/>
  </p:notesMasterIdLst>
  <p:handoutMasterIdLst>
    <p:handoutMasterId r:id="rId30"/>
  </p:handoutMasterIdLst>
  <p:sldIdLst>
    <p:sldId id="394" r:id="rId3"/>
    <p:sldId id="466" r:id="rId4"/>
    <p:sldId id="500" r:id="rId5"/>
    <p:sldId id="562" r:id="rId6"/>
    <p:sldId id="685" r:id="rId7"/>
    <p:sldId id="686" r:id="rId8"/>
    <p:sldId id="689" r:id="rId9"/>
    <p:sldId id="666" r:id="rId10"/>
    <p:sldId id="690" r:id="rId11"/>
    <p:sldId id="691" r:id="rId12"/>
    <p:sldId id="692" r:id="rId13"/>
    <p:sldId id="693" r:id="rId14"/>
    <p:sldId id="694" r:id="rId15"/>
    <p:sldId id="695" r:id="rId16"/>
    <p:sldId id="696" r:id="rId17"/>
    <p:sldId id="697" r:id="rId18"/>
    <p:sldId id="698" r:id="rId19"/>
    <p:sldId id="699" r:id="rId20"/>
    <p:sldId id="700" r:id="rId21"/>
    <p:sldId id="701" r:id="rId22"/>
    <p:sldId id="702" r:id="rId23"/>
    <p:sldId id="703" r:id="rId24"/>
    <p:sldId id="561" r:id="rId25"/>
    <p:sldId id="518" r:id="rId26"/>
    <p:sldId id="352" r:id="rId27"/>
    <p:sldId id="393" r:id="rId2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69BFB0-2A68-4789-A0A8-AA910657877A}">
          <p14:sldIdLst>
            <p14:sldId id="394"/>
            <p14:sldId id="466"/>
            <p14:sldId id="500"/>
          </p14:sldIdLst>
        </p14:section>
        <p14:section name="RESTful Design" id="{C0C02304-EEAE-459C-93B0-65892C930305}">
          <p14:sldIdLst>
            <p14:sldId id="562"/>
            <p14:sldId id="685"/>
          </p14:sldIdLst>
        </p14:section>
        <p14:section name="GET" id="{1AE604AF-1F15-4845-8AE0-F382A05DD006}">
          <p14:sldIdLst>
            <p14:sldId id="686"/>
            <p14:sldId id="689"/>
            <p14:sldId id="666"/>
            <p14:sldId id="690"/>
            <p14:sldId id="691"/>
          </p14:sldIdLst>
        </p14:section>
        <p14:section name="POST" id="{EC27B3B1-1821-4924-BD84-764EA7B24390}">
          <p14:sldIdLst>
            <p14:sldId id="692"/>
            <p14:sldId id="693"/>
            <p14:sldId id="694"/>
            <p14:sldId id="695"/>
          </p14:sldIdLst>
        </p14:section>
        <p14:section name="PUT" id="{7FBCC0F2-B2B9-4700-9FE9-00B16D17592B}">
          <p14:sldIdLst>
            <p14:sldId id="696"/>
            <p14:sldId id="697"/>
            <p14:sldId id="698"/>
            <p14:sldId id="699"/>
          </p14:sldIdLst>
        </p14:section>
        <p14:section name="DELETE" id="{046D85BE-591A-4630-AEE5-6FF195AEE296}">
          <p14:sldIdLst>
            <p14:sldId id="700"/>
            <p14:sldId id="701"/>
            <p14:sldId id="702"/>
            <p14:sldId id="703"/>
          </p14:sldIdLst>
        </p14:section>
        <p14:section name="Conclusion" id="{CAD93B16-9430-4CD6-BD17-69844E1E5D8E}">
          <p14:sldIdLst>
            <p14:sldId id="561"/>
            <p14:sldId id="518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8DC9E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95" autoAdjust="0"/>
  </p:normalViewPr>
  <p:slideViewPr>
    <p:cSldViewPr>
      <p:cViewPr varScale="1">
        <p:scale>
          <a:sx n="84" d="100"/>
          <a:sy n="84" d="100"/>
        </p:scale>
        <p:origin x="120" y="15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4/5/2017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4/5/2017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54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003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4/5/2017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968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://smartit.bg/" TargetMode="External"/><Relationship Id="rId13" Type="http://schemas.openxmlformats.org/officeDocument/2006/relationships/image" Target="../media/image31.png"/><Relationship Id="rId18" Type="http://schemas.openxmlformats.org/officeDocument/2006/relationships/hyperlink" Target="http://www.superhosting.bg/" TargetMode="External"/><Relationship Id="rId3" Type="http://schemas.openxmlformats.org/officeDocument/2006/relationships/hyperlink" Target="https://softuni.bg/courses/" TargetMode="External"/><Relationship Id="rId21" Type="http://schemas.openxmlformats.org/officeDocument/2006/relationships/image" Target="../media/image35.png"/><Relationship Id="rId7" Type="http://schemas.openxmlformats.org/officeDocument/2006/relationships/image" Target="../media/image28.png"/><Relationship Id="rId12" Type="http://schemas.openxmlformats.org/officeDocument/2006/relationships/hyperlink" Target="http://www.indeavr.com/" TargetMode="External"/><Relationship Id="rId17" Type="http://schemas.openxmlformats.org/officeDocument/2006/relationships/image" Target="../media/image33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netpeak.bg/" TargetMode="External"/><Relationship Id="rId20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0.png"/><Relationship Id="rId5" Type="http://schemas.openxmlformats.org/officeDocument/2006/relationships/image" Target="../media/image27.png"/><Relationship Id="rId15" Type="http://schemas.openxmlformats.org/officeDocument/2006/relationships/image" Target="../media/image32.png"/><Relationship Id="rId10" Type="http://schemas.openxmlformats.org/officeDocument/2006/relationships/hyperlink" Target="http://www.softwaregroup-bg.com/" TargetMode="External"/><Relationship Id="rId19" Type="http://schemas.openxmlformats.org/officeDocument/2006/relationships/image" Target="../media/image34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29.png"/><Relationship Id="rId14" Type="http://schemas.openxmlformats.org/officeDocument/2006/relationships/hyperlink" Target="http://www.infragistics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39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011471" y="554127"/>
            <a:ext cx="8798264" cy="1171552"/>
          </a:xfrm>
        </p:spPr>
        <p:txBody>
          <a:bodyPr>
            <a:normAutofit/>
          </a:bodyPr>
          <a:lstStyle/>
          <a:p>
            <a:r>
              <a:rPr lang="en-US" dirty="0" smtClean="0"/>
              <a:t>Rest Services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48331" y="1812064"/>
            <a:ext cx="8125251" cy="778736"/>
          </a:xfrm>
        </p:spPr>
        <p:txBody>
          <a:bodyPr>
            <a:normAutofit/>
          </a:bodyPr>
          <a:lstStyle/>
          <a:p>
            <a:r>
              <a:rPr lang="en-US" b="1" dirty="0" smtClean="0"/>
              <a:t>Consuming with JavaScript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84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1937630">
            <a:off x="5477932" y="3677789"/>
            <a:ext cx="1277402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lnSpc>
                <a:spcPct val="85000"/>
              </a:lnSpc>
              <a:defRPr b="1" spc="5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defRPr>
            </a:lvl1pPr>
          </a:lstStyle>
          <a:p>
            <a:r>
              <a:rPr lang="en-US" dirty="0" smtClean="0"/>
              <a:t>Rest</a:t>
            </a:r>
            <a:br>
              <a:rPr lang="en-US" dirty="0" smtClean="0"/>
            </a:br>
            <a:r>
              <a:rPr lang="en-US" dirty="0" smtClean="0"/>
              <a:t>Services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858" y="2706643"/>
            <a:ext cx="2372591" cy="23725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695" y="3716233"/>
            <a:ext cx="2717130" cy="27171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888" y="4513474"/>
            <a:ext cx="3467735" cy="194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 Available Categories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381476"/>
            <a:ext cx="11806419" cy="319472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ajax({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'GET',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url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'/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categories',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dataType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'json',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contentType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'application/json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success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function (data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…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});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848271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jquery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2551736" y="2573656"/>
            <a:ext cx="2438400" cy="609600"/>
          </a:xfrm>
          <a:prstGeom prst="wedgeRoundRectCallout">
            <a:avLst>
              <a:gd name="adj1" fmla="val -56191"/>
              <a:gd name="adj2" fmla="val 175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GET Request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4646612" y="2968346"/>
            <a:ext cx="2438400" cy="609600"/>
          </a:xfrm>
          <a:prstGeom prst="wedgeRoundRectCallout">
            <a:avLst>
              <a:gd name="adj1" fmla="val -56191"/>
              <a:gd name="adj2" fmla="val 175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Request URL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3653624" y="3465326"/>
            <a:ext cx="2438400" cy="609600"/>
          </a:xfrm>
          <a:prstGeom prst="wedgeRoundRectCallout">
            <a:avLst>
              <a:gd name="adj1" fmla="val -56191"/>
              <a:gd name="adj2" fmla="val 175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Response Type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6170612" y="3803898"/>
            <a:ext cx="3124200" cy="609600"/>
          </a:xfrm>
          <a:prstGeom prst="wedgeRoundRectCallout">
            <a:avLst>
              <a:gd name="adj1" fmla="val -56191"/>
              <a:gd name="adj2" fmla="val 175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Sent Type to Server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4113212" y="4946703"/>
            <a:ext cx="3124200" cy="609600"/>
          </a:xfrm>
          <a:prstGeom prst="wedgeRoundRectCallout">
            <a:avLst>
              <a:gd name="adj1" fmla="val -36679"/>
              <a:gd name="adj2" fmla="val -7879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Response Data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64645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POST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467" y="3310441"/>
            <a:ext cx="1900057" cy="22766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18" y="3249011"/>
            <a:ext cx="1783791" cy="14655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00" y="4801141"/>
            <a:ext cx="626712" cy="6267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11" y="4804835"/>
            <a:ext cx="623018" cy="6230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29" y="4775961"/>
            <a:ext cx="680765" cy="6807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26" y="3310441"/>
            <a:ext cx="1651573" cy="9895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83766" y="2743200"/>
            <a:ext cx="14744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Web Client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09212" y="2818124"/>
            <a:ext cx="9577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Server</a:t>
            </a:r>
            <a:endParaRPr lang="en-US" sz="2200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6390317" y="3836999"/>
            <a:ext cx="2617001" cy="1164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311488" y="3322685"/>
            <a:ext cx="2862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POST /</a:t>
            </a:r>
            <a:r>
              <a:rPr lang="en-US" sz="2200" dirty="0" smtClean="0">
                <a:solidFill>
                  <a:srgbClr val="FF0000"/>
                </a:solidFill>
              </a:rPr>
              <a:t>items</a:t>
            </a:r>
            <a:endParaRPr lang="en-US" sz="2200" dirty="0">
              <a:solidFill>
                <a:srgbClr val="FF0000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rot="20223041" flipH="1" flipV="1">
            <a:off x="6514694" y="3760949"/>
            <a:ext cx="2295662" cy="968795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890423" y="4242113"/>
            <a:ext cx="13549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Response</a:t>
            </a:r>
            <a:endParaRPr lang="en-US" sz="2200" dirty="0"/>
          </a:p>
        </p:txBody>
      </p:sp>
      <p:sp>
        <p:nvSpPr>
          <p:cNvPr id="29" name="TextBox 28"/>
          <p:cNvSpPr txBox="1"/>
          <p:nvPr/>
        </p:nvSpPr>
        <p:spPr>
          <a:xfrm>
            <a:off x="2667591" y="2652284"/>
            <a:ext cx="35052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{    </a:t>
            </a: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id": 32,    </a:t>
            </a:r>
            <a:endParaRPr lang="en-US" sz="22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name": </a:t>
            </a:r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“Read Book",    </a:t>
            </a: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deadline": 1362268800000,    "categoryName": "Work",    "enabled": false  </a:t>
            </a:r>
            <a:endParaRPr lang="en-US" sz="22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}</a:t>
            </a:r>
            <a:endParaRPr lang="en-US" sz="2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190412" y="1117049"/>
            <a:ext cx="11804822" cy="1211079"/>
          </a:xfrm>
        </p:spPr>
        <p:txBody>
          <a:bodyPr/>
          <a:lstStyle/>
          <a:p>
            <a:r>
              <a:rPr lang="en-US" dirty="0" smtClean="0"/>
              <a:t>Used to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save data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AutoShape 25"/>
          <p:cNvSpPr>
            <a:spLocks noChangeArrowheads="1"/>
          </p:cNvSpPr>
          <p:nvPr/>
        </p:nvSpPr>
        <p:spPr bwMode="auto">
          <a:xfrm>
            <a:off x="3796888" y="2477674"/>
            <a:ext cx="2514600" cy="621791"/>
          </a:xfrm>
          <a:prstGeom prst="wedgeRoundRectCallout">
            <a:avLst>
              <a:gd name="adj1" fmla="val -37297"/>
              <a:gd name="adj2" fmla="val 644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Data to Save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9" name="AutoShape 25"/>
          <p:cNvSpPr>
            <a:spLocks noChangeArrowheads="1"/>
          </p:cNvSpPr>
          <p:nvPr/>
        </p:nvSpPr>
        <p:spPr bwMode="auto">
          <a:xfrm>
            <a:off x="6140747" y="4857112"/>
            <a:ext cx="2514600" cy="621791"/>
          </a:xfrm>
          <a:prstGeom prst="wedgeRoundRectCallout">
            <a:avLst>
              <a:gd name="adj1" fmla="val -10810"/>
              <a:gd name="adj2" fmla="val -7356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OK Response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00124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6" grpId="0"/>
      <p:bldP spid="29" grpId="0"/>
      <p:bldP spid="18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812" y="2438400"/>
            <a:ext cx="7948349" cy="377222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1410" y="1327620"/>
            <a:ext cx="9577597" cy="111078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Problem </a:t>
            </a:r>
            <a:r>
              <a:rPr lang="en-US" sz="6000" dirty="0" smtClean="0"/>
              <a:t>2</a:t>
            </a:r>
            <a:endParaRPr lang="en-US" sz="6000" dirty="0"/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4570412" y="5715000"/>
            <a:ext cx="2057400" cy="571827"/>
          </a:xfrm>
          <a:prstGeom prst="wedgeRoundRectCallout">
            <a:avLst>
              <a:gd name="adj1" fmla="val -34154"/>
              <a:gd name="adj2" fmla="val -713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Save Item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1915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Item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381476"/>
            <a:ext cx="11806419" cy="27891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@PostMapping(path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"/items")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ResponseEntity&lt;ToDoItemViewModel&gt; saveItem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(@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RequestBody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ToDoItemBindingModel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toDoItemBindingModel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ToDoItemViewModel </a:t>
            </a:r>
            <a:r>
              <a:rPr lang="en-US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toDoItemViewModel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this.toDoItemService.</a:t>
            </a:r>
            <a:r>
              <a:rPr lang="en-US" b="1" noProof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saveItem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(toDoItemBindingModel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ResponseEntity(</a:t>
            </a:r>
            <a:r>
              <a:rPr lang="en-US" b="1" noProof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toDoItemViewModel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HttpStatus.OK);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848271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ItemController.java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6056569" y="5029200"/>
            <a:ext cx="3048000" cy="914400"/>
          </a:xfrm>
          <a:prstGeom prst="wedgeRoundRectCallout">
            <a:avLst>
              <a:gd name="adj1" fmla="val -34154"/>
              <a:gd name="adj2" fmla="val -713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Return Saved Item with ID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7694612" y="3434879"/>
            <a:ext cx="3048000" cy="479912"/>
          </a:xfrm>
          <a:prstGeom prst="wedgeRoundRectCallout">
            <a:avLst>
              <a:gd name="adj1" fmla="val -56747"/>
              <a:gd name="adj2" fmla="val 26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JSON Model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8221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Item via AJAX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381476"/>
            <a:ext cx="11806419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$.ajax({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'POST',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url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'/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items',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data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JSON.stringify(item),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dataType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'json',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contentType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"application/json",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success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function (toDoItem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…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848271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jquery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5408612" y="3461687"/>
            <a:ext cx="3048000" cy="586365"/>
          </a:xfrm>
          <a:prstGeom prst="wedgeRoundRectCallout">
            <a:avLst>
              <a:gd name="adj1" fmla="val -60080"/>
              <a:gd name="adj2" fmla="val -207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Item to save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4" name="AutoShape 25"/>
          <p:cNvSpPr>
            <a:spLocks noChangeArrowheads="1"/>
          </p:cNvSpPr>
          <p:nvPr/>
        </p:nvSpPr>
        <p:spPr bwMode="auto">
          <a:xfrm>
            <a:off x="4341812" y="5410200"/>
            <a:ext cx="3505200" cy="586365"/>
          </a:xfrm>
          <a:prstGeom prst="wedgeRoundRectCallout">
            <a:avLst>
              <a:gd name="adj1" fmla="val -40821"/>
              <a:gd name="adj2" fmla="val -8678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Response Item with Id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78592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3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PUT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467" y="3310441"/>
            <a:ext cx="1900057" cy="22766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18" y="3249011"/>
            <a:ext cx="1783791" cy="14655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00" y="4801141"/>
            <a:ext cx="626712" cy="6267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11" y="4804835"/>
            <a:ext cx="623018" cy="6230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29" y="4775961"/>
            <a:ext cx="680765" cy="6807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26" y="3310441"/>
            <a:ext cx="1651573" cy="9895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83766" y="2743200"/>
            <a:ext cx="14744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Web Client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09212" y="2818124"/>
            <a:ext cx="9577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Server</a:t>
            </a:r>
            <a:endParaRPr lang="en-US" sz="2200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6390317" y="3836999"/>
            <a:ext cx="2617001" cy="1164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311488" y="3322685"/>
            <a:ext cx="2862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PUT /</a:t>
            </a:r>
            <a:r>
              <a:rPr lang="en-US" sz="2200" dirty="0" smtClean="0">
                <a:solidFill>
                  <a:srgbClr val="FF0000"/>
                </a:solidFill>
              </a:rPr>
              <a:t>items/1</a:t>
            </a:r>
            <a:endParaRPr lang="en-US" sz="2200" dirty="0">
              <a:solidFill>
                <a:srgbClr val="FF0000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rot="20223041" flipH="1" flipV="1">
            <a:off x="6514694" y="3760949"/>
            <a:ext cx="2295662" cy="968795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890423" y="4242113"/>
            <a:ext cx="13549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Response</a:t>
            </a:r>
            <a:endParaRPr lang="en-US" sz="2200" dirty="0"/>
          </a:p>
        </p:txBody>
      </p:sp>
      <p:sp>
        <p:nvSpPr>
          <p:cNvPr id="29" name="TextBox 28"/>
          <p:cNvSpPr txBox="1"/>
          <p:nvPr/>
        </p:nvSpPr>
        <p:spPr>
          <a:xfrm>
            <a:off x="2667591" y="2652284"/>
            <a:ext cx="35052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{    </a:t>
            </a: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id": 32,    </a:t>
            </a:r>
            <a:endParaRPr lang="en-US" sz="22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name": </a:t>
            </a:r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“Read News",    </a:t>
            </a: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deadline": 1362268800000,    "categoryName": "Work",    "enabled": false  </a:t>
            </a:r>
            <a:endParaRPr lang="en-US" sz="22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}</a:t>
            </a:r>
            <a:endParaRPr lang="en-US" sz="2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190412" y="1117049"/>
            <a:ext cx="11804822" cy="1211079"/>
          </a:xfrm>
        </p:spPr>
        <p:txBody>
          <a:bodyPr/>
          <a:lstStyle/>
          <a:p>
            <a:r>
              <a:rPr lang="en-US" dirty="0" smtClean="0"/>
              <a:t>Used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update data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. </a:t>
            </a:r>
            <a:r>
              <a:rPr lang="en-US" dirty="0" smtClean="0"/>
              <a:t>It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idempotent - </a:t>
            </a:r>
            <a:r>
              <a:rPr lang="en-US" dirty="0"/>
              <a:t>can be called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many times without different outcomes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AutoShape 25"/>
          <p:cNvSpPr>
            <a:spLocks noChangeArrowheads="1"/>
          </p:cNvSpPr>
          <p:nvPr/>
        </p:nvSpPr>
        <p:spPr bwMode="auto">
          <a:xfrm>
            <a:off x="3796888" y="2477674"/>
            <a:ext cx="2514600" cy="621791"/>
          </a:xfrm>
          <a:prstGeom prst="wedgeRoundRectCallout">
            <a:avLst>
              <a:gd name="adj1" fmla="val -37297"/>
              <a:gd name="adj2" fmla="val 644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Data to Update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9" name="AutoShape 25"/>
          <p:cNvSpPr>
            <a:spLocks noChangeArrowheads="1"/>
          </p:cNvSpPr>
          <p:nvPr/>
        </p:nvSpPr>
        <p:spPr bwMode="auto">
          <a:xfrm>
            <a:off x="6140747" y="4857112"/>
            <a:ext cx="2514600" cy="621791"/>
          </a:xfrm>
          <a:prstGeom prst="wedgeRoundRectCallout">
            <a:avLst>
              <a:gd name="adj1" fmla="val -10810"/>
              <a:gd name="adj2" fmla="val -7356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OK Response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20" name="AutoShape 25"/>
          <p:cNvSpPr>
            <a:spLocks noChangeArrowheads="1"/>
          </p:cNvSpPr>
          <p:nvPr/>
        </p:nvSpPr>
        <p:spPr bwMode="auto">
          <a:xfrm>
            <a:off x="7302088" y="2306728"/>
            <a:ext cx="2514600" cy="860890"/>
          </a:xfrm>
          <a:prstGeom prst="wedgeRoundRectCallout">
            <a:avLst>
              <a:gd name="adj1" fmla="val -37297"/>
              <a:gd name="adj2" fmla="val 644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Update Item with Id = 1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5902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6" grpId="0"/>
      <p:bldP spid="29" grpId="0"/>
      <p:bldP spid="18" grpId="0" animBg="1"/>
      <p:bldP spid="19" grpId="0" animBg="1"/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812" y="2286000"/>
            <a:ext cx="7971211" cy="3254022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1410" y="1327620"/>
            <a:ext cx="9577597" cy="111078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Problem </a:t>
            </a:r>
            <a:r>
              <a:rPr lang="en-US" sz="6000" dirty="0" smtClean="0"/>
              <a:t>3</a:t>
            </a:r>
            <a:endParaRPr lang="en-US" sz="6000" dirty="0"/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5637212" y="4982306"/>
            <a:ext cx="2057400" cy="571827"/>
          </a:xfrm>
          <a:prstGeom prst="wedgeRoundRectCallout">
            <a:avLst>
              <a:gd name="adj1" fmla="val -34154"/>
              <a:gd name="adj2" fmla="val -713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Update Item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3250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Item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381476"/>
            <a:ext cx="11806419" cy="27891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@PutMapping(path = "/update/{itemId}")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ResponseEntity&lt;List&lt;ToDoItemViewModel&gt;&gt; updateItem(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@RequestBody ToDoItemBindingModel toDoItemBindingModel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@PathVariable long itemId)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this.toDoItemService.updateItem(itemId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toDoItemBindingModel);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ResponseEntity(HttpStatus.OK);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848271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ItemController.java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5789612" y="4904002"/>
            <a:ext cx="2133600" cy="533269"/>
          </a:xfrm>
          <a:prstGeom prst="wedgeRoundRectCallout">
            <a:avLst>
              <a:gd name="adj1" fmla="val -34154"/>
              <a:gd name="adj2" fmla="val -713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Return OK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8242412" y="3558889"/>
            <a:ext cx="3048000" cy="479912"/>
          </a:xfrm>
          <a:prstGeom prst="wedgeRoundRectCallout">
            <a:avLst>
              <a:gd name="adj1" fmla="val -53043"/>
              <a:gd name="adj2" fmla="val -325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JSON Model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00997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Item via AJAX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381476"/>
            <a:ext cx="11806419" cy="24013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ajax({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'PUT',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url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'/items/update/' + itemId,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data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JSON.stringify(currentItem),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contentType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'application/json'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848271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jquery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6323012" y="2914681"/>
            <a:ext cx="3048000" cy="586365"/>
          </a:xfrm>
          <a:prstGeom prst="wedgeRoundRectCallout">
            <a:avLst>
              <a:gd name="adj1" fmla="val -60080"/>
              <a:gd name="adj2" fmla="val -207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Dynamic URL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043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DELETE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467" y="3310441"/>
            <a:ext cx="1900057" cy="22766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18" y="3249011"/>
            <a:ext cx="1783791" cy="14655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00" y="4801141"/>
            <a:ext cx="626712" cy="6267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11" y="4804835"/>
            <a:ext cx="623018" cy="6230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29" y="4775961"/>
            <a:ext cx="680765" cy="6807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26" y="3310441"/>
            <a:ext cx="1651573" cy="9895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83766" y="2743200"/>
            <a:ext cx="14744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Web Client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09212" y="2818124"/>
            <a:ext cx="9577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Server</a:t>
            </a:r>
            <a:endParaRPr lang="en-US" sz="2200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4848859" y="3966655"/>
            <a:ext cx="2617001" cy="1164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770030" y="3452341"/>
            <a:ext cx="300078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DELETE</a:t>
            </a:r>
            <a:r>
              <a:rPr lang="en-US" sz="2200" dirty="0" smtClean="0"/>
              <a:t> /</a:t>
            </a:r>
            <a:r>
              <a:rPr lang="en-US" sz="2200" dirty="0" smtClean="0">
                <a:solidFill>
                  <a:srgbClr val="FF0000"/>
                </a:solidFill>
              </a:rPr>
              <a:t>items/delete/1</a:t>
            </a:r>
            <a:endParaRPr lang="en-US" sz="2200" dirty="0">
              <a:solidFill>
                <a:srgbClr val="FF0000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rot="20223041" flipH="1" flipV="1">
            <a:off x="4973236" y="3890605"/>
            <a:ext cx="2295662" cy="968795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348965" y="4371769"/>
            <a:ext cx="13549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Response</a:t>
            </a:r>
            <a:endParaRPr lang="en-US" sz="2200" dirty="0"/>
          </a:p>
        </p:txBody>
      </p:sp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190412" y="1117049"/>
            <a:ext cx="11804822" cy="1211079"/>
          </a:xfrm>
        </p:spPr>
        <p:txBody>
          <a:bodyPr/>
          <a:lstStyle/>
          <a:p>
            <a:r>
              <a:rPr lang="en-US" dirty="0" smtClean="0"/>
              <a:t>Used to </a:t>
            </a:r>
            <a:r>
              <a:rPr lang="en-US" dirty="0" smtClean="0">
                <a:solidFill>
                  <a:srgbClr val="FF0000"/>
                </a:solidFill>
              </a:rPr>
              <a:t>delete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. </a:t>
            </a:r>
            <a:r>
              <a:rPr lang="en-US" dirty="0" smtClean="0"/>
              <a:t>It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idempotent - </a:t>
            </a:r>
            <a:r>
              <a:rPr lang="en-US" dirty="0"/>
              <a:t>can be called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many times without different outcomes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AutoShape 25"/>
          <p:cNvSpPr>
            <a:spLocks noChangeArrowheads="1"/>
          </p:cNvSpPr>
          <p:nvPr/>
        </p:nvSpPr>
        <p:spPr bwMode="auto">
          <a:xfrm>
            <a:off x="4599289" y="4986768"/>
            <a:ext cx="2514600" cy="621791"/>
          </a:xfrm>
          <a:prstGeom prst="wedgeRoundRectCallout">
            <a:avLst>
              <a:gd name="adj1" fmla="val -10810"/>
              <a:gd name="adj2" fmla="val -7356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OK Response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20" name="AutoShape 25"/>
          <p:cNvSpPr>
            <a:spLocks noChangeArrowheads="1"/>
          </p:cNvSpPr>
          <p:nvPr/>
        </p:nvSpPr>
        <p:spPr bwMode="auto">
          <a:xfrm>
            <a:off x="5760630" y="2436384"/>
            <a:ext cx="2514600" cy="860890"/>
          </a:xfrm>
          <a:prstGeom prst="wedgeRoundRectCallout">
            <a:avLst>
              <a:gd name="adj1" fmla="val -37297"/>
              <a:gd name="adj2" fmla="val 644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Delete</a:t>
            </a:r>
            <a:r>
              <a:rPr lang="en-US" sz="2800" dirty="0" smtClean="0">
                <a:solidFill>
                  <a:srgbClr val="FFFFFF"/>
                </a:solidFill>
              </a:rPr>
              <a:t> Item with Id = 1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09275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6" grpId="0"/>
      <p:bldP spid="19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RESTful Design</a:t>
            </a:r>
            <a:endParaRPr lang="en-US" dirty="0" smtClean="0"/>
          </a:p>
          <a:p>
            <a:pPr marL="750834" lvl="1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GET Requests</a:t>
            </a:r>
          </a:p>
          <a:p>
            <a:pPr marL="750834" lvl="1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POST Requests</a:t>
            </a:r>
          </a:p>
          <a:p>
            <a:pPr marL="750834" lvl="1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PUT Requests</a:t>
            </a:r>
          </a:p>
          <a:p>
            <a:pPr marL="750834" lvl="1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DELETE Requests</a:t>
            </a:r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90409" y="4191000"/>
            <a:ext cx="2272230" cy="227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212" y="1486376"/>
            <a:ext cx="3574938" cy="460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812" y="2286000"/>
            <a:ext cx="7971211" cy="3254022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1410" y="1327620"/>
            <a:ext cx="9577597" cy="111078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Problem </a:t>
            </a:r>
            <a:r>
              <a:rPr lang="en-US" sz="6000" dirty="0" smtClean="0"/>
              <a:t>4</a:t>
            </a:r>
            <a:endParaRPr lang="en-US" sz="6000" dirty="0"/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5637212" y="4982306"/>
            <a:ext cx="2057400" cy="571827"/>
          </a:xfrm>
          <a:prstGeom prst="wedgeRoundRectCallout">
            <a:avLst>
              <a:gd name="adj1" fmla="val -34154"/>
              <a:gd name="adj2" fmla="val -713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Delete Item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0155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Delete Item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381476"/>
            <a:ext cx="11806419" cy="20135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@DeleteMapping(path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items/delete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/{itemId}")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ResponseEntity deleteItem(@PathVariable long itemId) 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this.toDoItemService.deleteById(itemId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ResponseEntity(HttpStatus.OK);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848271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ItemController.java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5561012" y="4128406"/>
            <a:ext cx="2133600" cy="533269"/>
          </a:xfrm>
          <a:prstGeom prst="wedgeRoundRectCallout">
            <a:avLst>
              <a:gd name="adj1" fmla="val -34154"/>
              <a:gd name="adj2" fmla="val -713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Return OK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5722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Delete Item via AJAX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381476"/>
            <a:ext cx="11806419" cy="20135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$.ajax({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'DELETE',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url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'/items/delete/' + id,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contentType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'application/json'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})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848271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jquery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5561012" y="3095076"/>
            <a:ext cx="3048000" cy="586365"/>
          </a:xfrm>
          <a:prstGeom prst="wedgeRoundRectCallout">
            <a:avLst>
              <a:gd name="adj1" fmla="val -60080"/>
              <a:gd name="adj2" fmla="val -207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Dynamic URL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19461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RESTful design - </a:t>
            </a:r>
            <a:r>
              <a:rPr lang="en-US" sz="3200" dirty="0" smtClean="0"/>
              <a:t>one </a:t>
            </a:r>
            <a:r>
              <a:rPr lang="en-US" sz="3200" dirty="0"/>
              <a:t>way of providing interoperability between computer systems on the Internet</a:t>
            </a:r>
            <a:endParaRPr lang="bg-BG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118" y="1676400"/>
            <a:ext cx="3091494" cy="229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806" y="4419600"/>
            <a:ext cx="3152805" cy="17697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856" y="2538843"/>
            <a:ext cx="3761514" cy="376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0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Web Development Basics – Course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09376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5840" y="1255208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5612" y="1276030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596235" y="1280062"/>
            <a:ext cx="1752140" cy="779159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3510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noProof="1" smtClean="0"/>
              <a:t>#JavaWeb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1410" y="1327620"/>
            <a:ext cx="9577597" cy="111078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RESTful Design</a:t>
            </a:r>
            <a:endParaRPr lang="en-US" sz="6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51" y="2403566"/>
            <a:ext cx="3761514" cy="376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53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RESTful Design</a:t>
            </a:r>
            <a:endParaRPr lang="bg-BG" dirty="0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2" y="1447800"/>
            <a:ext cx="8837740" cy="489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37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GET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467" y="3310441"/>
            <a:ext cx="1900057" cy="22766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18" y="3249011"/>
            <a:ext cx="1783791" cy="14655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00" y="4801141"/>
            <a:ext cx="626712" cy="6267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11" y="4804835"/>
            <a:ext cx="623018" cy="6230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29" y="4775961"/>
            <a:ext cx="680765" cy="6807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26" y="3310441"/>
            <a:ext cx="1651573" cy="9895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83766" y="2743200"/>
            <a:ext cx="14744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Web Client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09212" y="2818124"/>
            <a:ext cx="9577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Server</a:t>
            </a:r>
            <a:endParaRPr lang="en-US" sz="2200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054586" y="4125889"/>
            <a:ext cx="2617001" cy="1164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75757" y="3611575"/>
            <a:ext cx="2862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GET </a:t>
            </a:r>
            <a:r>
              <a:rPr lang="en-US" sz="2200" dirty="0" smtClean="0">
                <a:solidFill>
                  <a:srgbClr val="FF0000"/>
                </a:solidFill>
              </a:rPr>
              <a:t>/items</a:t>
            </a:r>
            <a:endParaRPr lang="en-US" sz="2200" dirty="0">
              <a:solidFill>
                <a:srgbClr val="FF0000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rot="20223041" flipH="1" flipV="1">
            <a:off x="3178963" y="4049839"/>
            <a:ext cx="2295662" cy="968795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 rot="74397">
            <a:off x="3554692" y="4531003"/>
            <a:ext cx="13549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Response</a:t>
            </a:r>
            <a:endParaRPr lang="en-US" sz="2200" dirty="0"/>
          </a:p>
        </p:txBody>
      </p:sp>
      <p:sp>
        <p:nvSpPr>
          <p:cNvPr id="29" name="TextBox 28"/>
          <p:cNvSpPr txBox="1"/>
          <p:nvPr/>
        </p:nvSpPr>
        <p:spPr>
          <a:xfrm>
            <a:off x="6138330" y="2958643"/>
            <a:ext cx="35052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[</a:t>
            </a:r>
            <a:b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{    </a:t>
            </a: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id": 32,    </a:t>
            </a:r>
            <a:endParaRPr lang="en-US" sz="22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name": </a:t>
            </a:r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“Read Book",    </a:t>
            </a: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deadline": 1362268800000,    "categoryName": "Work",    "enabled": false  </a:t>
            </a:r>
            <a:endParaRPr lang="en-US" sz="22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},</a:t>
            </a:r>
            <a:b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…</a:t>
            </a:r>
          </a:p>
          <a:p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]</a:t>
            </a:r>
            <a:endParaRPr lang="en-US" sz="2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190412" y="1117049"/>
            <a:ext cx="11804822" cy="1211079"/>
          </a:xfrm>
        </p:spPr>
        <p:txBody>
          <a:bodyPr/>
          <a:lstStyle/>
          <a:p>
            <a:r>
              <a:rPr lang="en-US" dirty="0" smtClean="0"/>
              <a:t>Used to retrieve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data arrays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5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6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GET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467" y="3310441"/>
            <a:ext cx="1900057" cy="22766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18" y="3249011"/>
            <a:ext cx="1783791" cy="14655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00" y="4801141"/>
            <a:ext cx="626712" cy="6267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11" y="4804835"/>
            <a:ext cx="623018" cy="6230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29" y="4775961"/>
            <a:ext cx="680765" cy="6807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26" y="3310441"/>
            <a:ext cx="1651573" cy="9895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83766" y="2743200"/>
            <a:ext cx="14744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Web Client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09212" y="2818124"/>
            <a:ext cx="9577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Server</a:t>
            </a:r>
            <a:endParaRPr lang="en-US" sz="2200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054586" y="4125889"/>
            <a:ext cx="2617001" cy="1164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75757" y="3611575"/>
            <a:ext cx="2862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GET /items</a:t>
            </a:r>
            <a:r>
              <a:rPr lang="en-US" sz="2200" dirty="0" smtClean="0">
                <a:solidFill>
                  <a:srgbClr val="FF0000"/>
                </a:solidFill>
              </a:rPr>
              <a:t>/1</a:t>
            </a:r>
            <a:endParaRPr lang="en-US" sz="2200" dirty="0">
              <a:solidFill>
                <a:srgbClr val="FF0000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rot="20223041" flipH="1" flipV="1">
            <a:off x="3178963" y="4049839"/>
            <a:ext cx="2295662" cy="968795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3554692" y="4531003"/>
            <a:ext cx="13549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Response</a:t>
            </a:r>
            <a:endParaRPr lang="en-US" sz="2200" dirty="0"/>
          </a:p>
        </p:txBody>
      </p:sp>
      <p:sp>
        <p:nvSpPr>
          <p:cNvPr id="29" name="TextBox 28"/>
          <p:cNvSpPr txBox="1"/>
          <p:nvPr/>
        </p:nvSpPr>
        <p:spPr>
          <a:xfrm>
            <a:off x="6138330" y="2958643"/>
            <a:ext cx="35052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{    </a:t>
            </a: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id": 32,    </a:t>
            </a:r>
            <a:endParaRPr lang="en-US" sz="22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name": </a:t>
            </a:r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“Read Book",    </a:t>
            </a: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deadline": 1362268800000,    "categoryName": "Work",    "enabled": false  </a:t>
            </a:r>
            <a:endParaRPr lang="en-US" sz="22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}</a:t>
            </a:r>
            <a:endParaRPr lang="en-US" sz="2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190412" y="1117049"/>
            <a:ext cx="11804822" cy="1211079"/>
          </a:xfrm>
        </p:spPr>
        <p:txBody>
          <a:bodyPr/>
          <a:lstStyle/>
          <a:p>
            <a:r>
              <a:rPr lang="en-US" dirty="0" smtClean="0"/>
              <a:t>Used to retrieve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single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data entities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1029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6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171" y="2286000"/>
            <a:ext cx="7994073" cy="411515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1410" y="1327620"/>
            <a:ext cx="9577597" cy="111078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Problem 1</a:t>
            </a:r>
            <a:endParaRPr lang="en-US" sz="6000" dirty="0"/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589212" y="4800600"/>
            <a:ext cx="2514600" cy="914400"/>
          </a:xfrm>
          <a:prstGeom prst="wedgeRoundRectCallout">
            <a:avLst>
              <a:gd name="adj1" fmla="val -34154"/>
              <a:gd name="adj2" fmla="val -713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Get Available Categories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52411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Available Categories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5" y="2381476"/>
            <a:ext cx="11806419" cy="24191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@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GetMapping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("/categories")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ResponseEntity&lt;List&lt;CategoryViewModel&gt;&gt; getAllCategories(){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List&lt;CategoryViewModel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categories 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</a:t>
            </a: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this.categoryService.getAllCategories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new ResponseEntity(categories,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HttpStatus.OK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88815" y="1848271"/>
            <a:ext cx="11806419" cy="533205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CategoryController.java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5865812" y="4748401"/>
            <a:ext cx="3048000" cy="914400"/>
          </a:xfrm>
          <a:prstGeom prst="wedgeRoundRectCallout">
            <a:avLst>
              <a:gd name="adj1" fmla="val -34154"/>
              <a:gd name="adj2" fmla="val -713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 smtClean="0">
                <a:solidFill>
                  <a:srgbClr val="FFFFFF"/>
                </a:solidFill>
              </a:rPr>
              <a:t>Returns Categories in JSON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975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9175</TotalTime>
  <Words>738</Words>
  <Application>Microsoft Office PowerPoint</Application>
  <PresentationFormat>Custom</PresentationFormat>
  <Paragraphs>211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Consolas</vt:lpstr>
      <vt:lpstr>Wingdings</vt:lpstr>
      <vt:lpstr>Wingdings 2</vt:lpstr>
      <vt:lpstr>SoftUni 16x9</vt:lpstr>
      <vt:lpstr>Rest Services</vt:lpstr>
      <vt:lpstr>Table of Contents</vt:lpstr>
      <vt:lpstr>Have a Question?</vt:lpstr>
      <vt:lpstr>RESTful Design</vt:lpstr>
      <vt:lpstr>RESTful Design</vt:lpstr>
      <vt:lpstr>HTTP GET</vt:lpstr>
      <vt:lpstr>HTTP GET</vt:lpstr>
      <vt:lpstr>Problem 1</vt:lpstr>
      <vt:lpstr>Get Available Categories</vt:lpstr>
      <vt:lpstr>Consume Available Categories</vt:lpstr>
      <vt:lpstr>HTTP POST</vt:lpstr>
      <vt:lpstr>Problem 2</vt:lpstr>
      <vt:lpstr>Save Item</vt:lpstr>
      <vt:lpstr>Save Item via AJAX</vt:lpstr>
      <vt:lpstr>HTTP PUT</vt:lpstr>
      <vt:lpstr>Problem 3</vt:lpstr>
      <vt:lpstr>Update Item</vt:lpstr>
      <vt:lpstr>Update Item via AJAX</vt:lpstr>
      <vt:lpstr>HTTP DELETE</vt:lpstr>
      <vt:lpstr>Problem 4</vt:lpstr>
      <vt:lpstr>Delete Item</vt:lpstr>
      <vt:lpstr>Delete Item via AJAX</vt:lpstr>
      <vt:lpstr>Summary</vt:lpstr>
      <vt:lpstr>Web Development Basics – Course Overview</vt:lpstr>
      <vt:lpstr>License</vt:lpstr>
      <vt:lpstr>Free Trainings @ Software University</vt:lpstr>
    </vt:vector>
  </TitlesOfParts>
  <Manager>Svetlin Nakov</Manager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Java-Frameworks-Spring</dc:title>
  <dc:subject>Spring Boot MVC - The Right Way: Control Flow</dc:subject>
  <dc:creator>Software University Foundation</dc:creator>
  <cp:keywords>Spring Boot MVC - The Right Way: Control Flow</cp:keywords>
  <dc:description>https://softuni.bg/courses/java-mvc-frameworks-spring</dc:description>
  <cp:lastModifiedBy>Teodor Dimitrov</cp:lastModifiedBy>
  <cp:revision>248</cp:revision>
  <dcterms:created xsi:type="dcterms:W3CDTF">2014-01-02T17:00:34Z</dcterms:created>
  <dcterms:modified xsi:type="dcterms:W3CDTF">2017-04-05T16:23:50Z</dcterms:modified>
  <cp:category>Spring Boot MVC - The Right Way: Control Flow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